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48" r:id="rId1"/>
  </p:sldMasterIdLst>
  <p:sldIdLst>
    <p:sldId id="256" r:id="rId2"/>
    <p:sldId id="257" r:id="rId3"/>
    <p:sldId id="258" r:id="rId4"/>
    <p:sldId id="268" r:id="rId5"/>
    <p:sldId id="261" r:id="rId6"/>
    <p:sldId id="263" r:id="rId7"/>
    <p:sldId id="270" r:id="rId8"/>
    <p:sldId id="264" r:id="rId9"/>
    <p:sldId id="274" r:id="rId10"/>
    <p:sldId id="269" r:id="rId11"/>
    <p:sldId id="271" r:id="rId12"/>
    <p:sldId id="259" r:id="rId13"/>
    <p:sldId id="272" r:id="rId14"/>
    <p:sldId id="260" r:id="rId15"/>
    <p:sldId id="273" r:id="rId16"/>
    <p:sldId id="267"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12" d="100"/>
          <a:sy n="112" d="100"/>
        </p:scale>
        <p:origin x="-78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viewProps" Target="viewProps.xml"/><Relationship Id="rId4" Type="http://schemas.openxmlformats.org/officeDocument/2006/relationships/slide" Target="slides/slide3.xml"/><Relationship Id="rId21" Type="http://schemas.openxmlformats.org/officeDocument/2006/relationships/theme" Target="theme/theme1.xml"/><Relationship Id="rId22"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B8C37F-6381-5347-80A1-A9D9BE3FCDEE}" type="datetimeFigureOut">
              <a:rPr lang="en-US" smtClean="0"/>
              <a:pPr/>
              <a:t>4/22/10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4C978-888A-874D-92DC-7392AD6D3A3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B8C37F-6381-5347-80A1-A9D9BE3FCDEE}" type="datetimeFigureOut">
              <a:rPr lang="en-US" smtClean="0"/>
              <a:pPr/>
              <a:t>4/22/10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5D641-E86F-7246-9D02-AD9AC6EA59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B8C37F-6381-5347-80A1-A9D9BE3FCDEE}" type="datetimeFigureOut">
              <a:rPr lang="en-US" smtClean="0"/>
              <a:pPr/>
              <a:t>4/22/10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5D641-E86F-7246-9D02-AD9AC6EA59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B8C37F-6381-5347-80A1-A9D9BE3FCDEE}" type="datetimeFigureOut">
              <a:rPr lang="en-US" smtClean="0"/>
              <a:pPr/>
              <a:t>4/22/10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5D641-E86F-7246-9D02-AD9AC6EA59B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B8C37F-6381-5347-80A1-A9D9BE3FCDEE}" type="datetimeFigureOut">
              <a:rPr lang="en-US" smtClean="0"/>
              <a:pPr/>
              <a:t>4/22/10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4C978-888A-874D-92DC-7392AD6D3A3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B8C37F-6381-5347-80A1-A9D9BE3FCDEE}" type="datetimeFigureOut">
              <a:rPr lang="en-US" smtClean="0"/>
              <a:pPr/>
              <a:t>4/22/10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5D641-E86F-7246-9D02-AD9AC6EA59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B8C37F-6381-5347-80A1-A9D9BE3FCDEE}" type="datetimeFigureOut">
              <a:rPr lang="en-US" smtClean="0"/>
              <a:pPr/>
              <a:t>4/22/10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15D641-E86F-7246-9D02-AD9AC6EA59B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B8C37F-6381-5347-80A1-A9D9BE3FCDEE}" type="datetimeFigureOut">
              <a:rPr lang="en-US" smtClean="0"/>
              <a:pPr/>
              <a:t>4/22/10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15D641-E86F-7246-9D02-AD9AC6EA59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B8C37F-6381-5347-80A1-A9D9BE3FCDEE}" type="datetimeFigureOut">
              <a:rPr lang="en-US" smtClean="0"/>
              <a:pPr/>
              <a:t>4/22/10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15D641-E86F-7246-9D02-AD9AC6EA59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B8C37F-6381-5347-80A1-A9D9BE3FCDEE}" type="datetimeFigureOut">
              <a:rPr lang="en-US" smtClean="0"/>
              <a:pPr/>
              <a:t>4/22/10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5D641-E86F-7246-9D02-AD9AC6EA59B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B8C37F-6381-5347-80A1-A9D9BE3FCDEE}" type="datetimeFigureOut">
              <a:rPr lang="en-US" smtClean="0"/>
              <a:pPr/>
              <a:t>4/22/10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5D641-E86F-7246-9D02-AD9AC6EA59B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B8C37F-6381-5347-80A1-A9D9BE3FCDEE}" type="datetimeFigureOut">
              <a:rPr lang="en-US" smtClean="0"/>
              <a:pPr/>
              <a:t>4/22/10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15D641-E86F-7246-9D02-AD9AC6EA59B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hyperlink" Target="http://www.nea.org/bare/print.html?content=/bare/16653.htm" TargetMode="External"/><Relationship Id="rId1" Type="http://schemas.openxmlformats.org/officeDocument/2006/relationships/slideLayout" Target="../slideLayouts/slideLayout2.xml"/><Relationship Id="rId2" Type="http://schemas.openxmlformats.org/officeDocument/2006/relationships/hyperlink" Target="http://www.nmsa.org/Research/ResearchSummaries/" TargetMode="External"/><Relationship Id="rId3" Type="http://schemas.openxmlformats.org/officeDocument/2006/relationships/hyperlink" Target="http://www.nmsa.org/Publications/MiddleSchoolJournal/September2002/Article10/tabid/418/Default.aspx" TargetMode="External"/><Relationship Id="rId5" Type="http://schemas.openxmlformats.org/officeDocument/2006/relationships/hyperlink" Target="http://www.thenationalcampaign.org/resources/pdf/BRAI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953000" y="978408"/>
            <a:ext cx="3505200" cy="3810000"/>
          </a:xfrm>
        </p:spPr>
        <p:txBody>
          <a:bodyPr>
            <a:normAutofit fontScale="90000"/>
          </a:bodyPr>
          <a:lstStyle/>
          <a:p>
            <a:r>
              <a:rPr lang="en-US" b="1" dirty="0">
                <a:solidFill>
                  <a:schemeClr val="bg2"/>
                </a:solidFill>
              </a:rPr>
              <a:t>Understanding the Mind of a Middle School </a:t>
            </a:r>
            <a:r>
              <a:rPr lang="en-US" b="1" dirty="0" smtClean="0">
                <a:solidFill>
                  <a:schemeClr val="bg2"/>
                </a:solidFill>
              </a:rPr>
              <a:t>Student—</a:t>
            </a:r>
            <a:br>
              <a:rPr lang="en-US" b="1" dirty="0" smtClean="0">
                <a:solidFill>
                  <a:schemeClr val="bg2"/>
                </a:solidFill>
              </a:rPr>
            </a:br>
            <a:r>
              <a:rPr lang="en-US" b="1" dirty="0" smtClean="0">
                <a:solidFill>
                  <a:schemeClr val="bg2"/>
                </a:solidFill>
              </a:rPr>
              <a:t>Or, </a:t>
            </a:r>
            <a:r>
              <a:rPr lang="en-US" b="1" dirty="0">
                <a:solidFill>
                  <a:schemeClr val="bg2"/>
                </a:solidFill>
              </a:rPr>
              <a:t>i</a:t>
            </a:r>
            <a:r>
              <a:rPr lang="en-US" b="1" dirty="0" smtClean="0">
                <a:solidFill>
                  <a:schemeClr val="bg2"/>
                </a:solidFill>
              </a:rPr>
              <a:t>s this thing on???</a:t>
            </a:r>
            <a:r>
              <a:rPr lang="en-US" dirty="0" smtClean="0"/>
              <a:t/>
            </a:r>
            <a:br>
              <a:rPr lang="en-US" dirty="0" smtClean="0"/>
            </a:br>
            <a:endParaRPr lang="en-US" dirty="0"/>
          </a:p>
        </p:txBody>
      </p:sp>
      <p:sp>
        <p:nvSpPr>
          <p:cNvPr id="3" name="Subtitle 2"/>
          <p:cNvSpPr>
            <a:spLocks noGrp="1"/>
          </p:cNvSpPr>
          <p:nvPr>
            <p:ph type="subTitle" idx="1"/>
          </p:nvPr>
        </p:nvSpPr>
        <p:spPr>
          <a:xfrm>
            <a:off x="4495800" y="4648200"/>
            <a:ext cx="4267200" cy="1241679"/>
          </a:xfrm>
        </p:spPr>
        <p:txBody>
          <a:bodyPr>
            <a:normAutofit/>
          </a:bodyPr>
          <a:lstStyle/>
          <a:p>
            <a:r>
              <a:rPr lang="en-US" dirty="0" smtClean="0"/>
              <a:t>Friday, March 26, 2010</a:t>
            </a:r>
          </a:p>
          <a:p>
            <a:r>
              <a:rPr lang="en-US" dirty="0" smtClean="0"/>
              <a:t>MS Faculty Meeting</a:t>
            </a:r>
          </a:p>
        </p:txBody>
      </p:sp>
      <p:pic>
        <p:nvPicPr>
          <p:cNvPr id="4" name="Picture 3" descr="00630-funny-cartoons-math-brain.gif"/>
          <p:cNvPicPr>
            <a:picLocks noChangeAspect="1"/>
          </p:cNvPicPr>
          <p:nvPr/>
        </p:nvPicPr>
        <p:blipFill>
          <a:blip r:embed="rId2"/>
          <a:stretch>
            <a:fillRect/>
          </a:stretch>
        </p:blipFill>
        <p:spPr>
          <a:xfrm>
            <a:off x="533400" y="978408"/>
            <a:ext cx="3962400" cy="464921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chemeClr val="bg1"/>
                </a:solidFill>
              </a:rPr>
              <a:t>	What implications might this have for a middle school student’s emotional well-being?</a:t>
            </a:r>
          </a:p>
          <a:p>
            <a:pPr>
              <a:buNone/>
            </a:pPr>
            <a:r>
              <a:rPr lang="en-US" dirty="0" smtClean="0">
                <a:solidFill>
                  <a:schemeClr val="bg1"/>
                </a:solidFill>
              </a:rPr>
              <a:t>	</a:t>
            </a:r>
          </a:p>
          <a:p>
            <a:pPr>
              <a:buNone/>
            </a:pPr>
            <a:r>
              <a:rPr lang="en-US" dirty="0" smtClean="0">
                <a:solidFill>
                  <a:schemeClr val="bg1"/>
                </a:solidFill>
              </a:rPr>
              <a:t>	</a:t>
            </a:r>
          </a:p>
          <a:p>
            <a:pPr>
              <a:buNone/>
            </a:pPr>
            <a:endParaRPr lang="en-US"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chemeClr val="bg1"/>
                </a:solidFill>
              </a:rPr>
              <a:t>	How should teachers react to a middle school student’s irrational or impulsive behavior?</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The Corpus </a:t>
            </a:r>
            <a:r>
              <a:rPr lang="en-US" dirty="0" err="1" smtClean="0">
                <a:solidFill>
                  <a:schemeClr val="bg1"/>
                </a:solidFill>
              </a:rPr>
              <a:t>Callosum</a:t>
            </a:r>
            <a:endParaRPr lang="en-US" dirty="0"/>
          </a:p>
        </p:txBody>
      </p:sp>
      <p:sp>
        <p:nvSpPr>
          <p:cNvPr id="3" name="Content Placeholder 2"/>
          <p:cNvSpPr>
            <a:spLocks noGrp="1"/>
          </p:cNvSpPr>
          <p:nvPr>
            <p:ph idx="1"/>
          </p:nvPr>
        </p:nvSpPr>
        <p:spPr>
          <a:xfrm>
            <a:off x="457200" y="1600200"/>
            <a:ext cx="4572000" cy="5029200"/>
          </a:xfrm>
        </p:spPr>
        <p:txBody>
          <a:bodyPr>
            <a:normAutofit fontScale="77500" lnSpcReduction="20000"/>
          </a:bodyPr>
          <a:lstStyle/>
          <a:p>
            <a:r>
              <a:rPr lang="en-US" dirty="0" smtClean="0">
                <a:solidFill>
                  <a:schemeClr val="bg1"/>
                </a:solidFill>
              </a:rPr>
              <a:t>Connects the left and right hemispheres of the brain.</a:t>
            </a:r>
          </a:p>
          <a:p>
            <a:r>
              <a:rPr lang="en-US" dirty="0" smtClean="0">
                <a:solidFill>
                  <a:schemeClr val="bg1"/>
                </a:solidFill>
              </a:rPr>
              <a:t>Responsible for creativity and problem solving. </a:t>
            </a:r>
          </a:p>
          <a:p>
            <a:r>
              <a:rPr lang="en-US" dirty="0" smtClean="0">
                <a:solidFill>
                  <a:schemeClr val="bg1"/>
                </a:solidFill>
              </a:rPr>
              <a:t>During adolescence, the fibers within the brain tissue of the corpus </a:t>
            </a:r>
            <a:r>
              <a:rPr lang="en-US" dirty="0" err="1" smtClean="0">
                <a:solidFill>
                  <a:schemeClr val="bg1"/>
                </a:solidFill>
              </a:rPr>
              <a:t>callosum</a:t>
            </a:r>
            <a:r>
              <a:rPr lang="en-US" dirty="0" smtClean="0">
                <a:solidFill>
                  <a:schemeClr val="bg1"/>
                </a:solidFill>
              </a:rPr>
              <a:t> thicken.</a:t>
            </a:r>
          </a:p>
          <a:p>
            <a:r>
              <a:rPr lang="en-US" dirty="0" smtClean="0">
                <a:solidFill>
                  <a:schemeClr val="bg1"/>
                </a:solidFill>
              </a:rPr>
              <a:t>Middle school students begin to process information more efficiently, and they are able to think at a higher, more abstract level. They can see creative solutions to difficult problems. </a:t>
            </a:r>
          </a:p>
          <a:p>
            <a:pPr>
              <a:buNone/>
            </a:pPr>
            <a:endParaRPr lang="en-US" dirty="0">
              <a:solidFill>
                <a:schemeClr val="bg1"/>
              </a:solidFill>
            </a:endParaRPr>
          </a:p>
        </p:txBody>
      </p:sp>
      <p:pic>
        <p:nvPicPr>
          <p:cNvPr id="5" name="Picture 4"/>
          <p:cNvPicPr>
            <a:picLocks noChangeAspect="1"/>
          </p:cNvPicPr>
          <p:nvPr/>
        </p:nvPicPr>
        <p:blipFill>
          <a:blip r:embed="rId2"/>
          <a:stretch>
            <a:fillRect/>
          </a:stretch>
        </p:blipFill>
        <p:spPr>
          <a:xfrm>
            <a:off x="5257800" y="1828800"/>
            <a:ext cx="3429000" cy="403347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686800" cy="4525963"/>
          </a:xfrm>
        </p:spPr>
        <p:txBody>
          <a:bodyPr/>
          <a:lstStyle/>
          <a:p>
            <a:pPr>
              <a:buNone/>
            </a:pPr>
            <a:r>
              <a:rPr lang="en-US" dirty="0" smtClean="0">
                <a:solidFill>
                  <a:schemeClr val="bg1"/>
                </a:solidFill>
              </a:rPr>
              <a:t>	How can you encourage a middle school students’ development of the corpus </a:t>
            </a:r>
            <a:r>
              <a:rPr lang="en-US" dirty="0" err="1" smtClean="0">
                <a:solidFill>
                  <a:schemeClr val="bg1"/>
                </a:solidFill>
              </a:rPr>
              <a:t>collosum</a:t>
            </a:r>
            <a:r>
              <a:rPr lang="en-US" dirty="0" smtClean="0">
                <a:solidFill>
                  <a:schemeClr val="bg1"/>
                </a:solidFill>
              </a:rPr>
              <a:t>?</a:t>
            </a:r>
            <a:endParaRPr lang="en-US"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Impact on Short Term Memory</a:t>
            </a:r>
            <a:endParaRPr lang="en-US" dirty="0">
              <a:solidFill>
                <a:schemeClr val="bg1"/>
              </a:solidFill>
            </a:endParaRPr>
          </a:p>
        </p:txBody>
      </p:sp>
      <p:sp>
        <p:nvSpPr>
          <p:cNvPr id="3" name="Content Placeholder 2"/>
          <p:cNvSpPr>
            <a:spLocks noGrp="1"/>
          </p:cNvSpPr>
          <p:nvPr>
            <p:ph idx="1"/>
          </p:nvPr>
        </p:nvSpPr>
        <p:spPr>
          <a:xfrm>
            <a:off x="457200" y="1722438"/>
            <a:ext cx="4876800" cy="5135562"/>
          </a:xfrm>
        </p:spPr>
        <p:txBody>
          <a:bodyPr>
            <a:normAutofit fontScale="55000" lnSpcReduction="20000"/>
          </a:bodyPr>
          <a:lstStyle/>
          <a:p>
            <a:r>
              <a:rPr lang="en-US" dirty="0" smtClean="0">
                <a:solidFill>
                  <a:schemeClr val="bg1"/>
                </a:solidFill>
              </a:rPr>
              <a:t>With all that is going on in the middle school student’s developing brain, there’s got to be some </a:t>
            </a:r>
            <a:r>
              <a:rPr lang="en-US" dirty="0" smtClean="0">
                <a:solidFill>
                  <a:schemeClr val="bg1"/>
                </a:solidFill>
              </a:rPr>
              <a:t>limitations </a:t>
            </a:r>
            <a:r>
              <a:rPr lang="en-US" dirty="0" smtClean="0">
                <a:solidFill>
                  <a:schemeClr val="bg1"/>
                </a:solidFill>
              </a:rPr>
              <a:t>for students performance in the classroom.</a:t>
            </a:r>
            <a:endParaRPr lang="en-US" dirty="0" smtClean="0">
              <a:solidFill>
                <a:schemeClr val="bg1"/>
              </a:solidFill>
            </a:endParaRPr>
          </a:p>
          <a:p>
            <a:pPr lvl="1"/>
            <a:r>
              <a:rPr lang="en-US" dirty="0" smtClean="0">
                <a:solidFill>
                  <a:schemeClr val="bg1"/>
                </a:solidFill>
              </a:rPr>
              <a:t>Middle school students retain information first in the short term memory. </a:t>
            </a:r>
          </a:p>
          <a:p>
            <a:pPr lvl="1"/>
            <a:r>
              <a:rPr lang="en-US" dirty="0" smtClean="0">
                <a:solidFill>
                  <a:schemeClr val="accent5">
                    <a:lumMod val="60000"/>
                    <a:lumOff val="40000"/>
                  </a:schemeClr>
                </a:solidFill>
              </a:rPr>
              <a:t>If new information is learned, and the previous information has not yet been transferred to the long term memory, then the previous or new information will not be retained. </a:t>
            </a:r>
          </a:p>
          <a:p>
            <a:r>
              <a:rPr lang="en-US" b="1" u="sng" dirty="0" smtClean="0">
                <a:solidFill>
                  <a:schemeClr val="bg1"/>
                </a:solidFill>
              </a:rPr>
              <a:t>National Education Association:</a:t>
            </a:r>
          </a:p>
          <a:p>
            <a:pPr lvl="1"/>
            <a:r>
              <a:rPr lang="en-US" dirty="0" smtClean="0">
                <a:solidFill>
                  <a:schemeClr val="bg1"/>
                </a:solidFill>
              </a:rPr>
              <a:t>“A </a:t>
            </a:r>
            <a:r>
              <a:rPr lang="en-US" dirty="0">
                <a:solidFill>
                  <a:schemeClr val="bg1"/>
                </a:solidFill>
              </a:rPr>
              <a:t>middle school student can generally retain from 5 to 7 bits of information at one time, so teachers should not try to cram too much information into one lesson</a:t>
            </a:r>
            <a:r>
              <a:rPr lang="en-US" dirty="0" smtClean="0">
                <a:solidFill>
                  <a:schemeClr val="bg1"/>
                </a:solidFill>
              </a:rPr>
              <a:t>.”</a:t>
            </a:r>
          </a:p>
          <a:p>
            <a:pPr lvl="1"/>
            <a:r>
              <a:rPr lang="en-US" dirty="0" smtClean="0">
                <a:solidFill>
                  <a:schemeClr val="bg1"/>
                </a:solidFill>
              </a:rPr>
              <a:t>“The </a:t>
            </a:r>
            <a:r>
              <a:rPr lang="en-US" dirty="0">
                <a:solidFill>
                  <a:schemeClr val="bg1"/>
                </a:solidFill>
              </a:rPr>
              <a:t>more engaged and "rich" the new information, the more likely it is that the new information will be retained.</a:t>
            </a:r>
            <a:r>
              <a:rPr lang="en-US" dirty="0" smtClean="0">
                <a:solidFill>
                  <a:schemeClr val="bg1"/>
                </a:solidFill>
              </a:rPr>
              <a:t> </a:t>
            </a:r>
            <a:r>
              <a:rPr lang="en-US" dirty="0" smtClean="0">
                <a:solidFill>
                  <a:schemeClr val="bg1"/>
                </a:solidFill>
              </a:rPr>
              <a:t>”</a:t>
            </a:r>
          </a:p>
          <a:p>
            <a:pPr lvl="1"/>
            <a:r>
              <a:rPr lang="en-US" dirty="0" smtClean="0">
                <a:solidFill>
                  <a:schemeClr val="bg1"/>
                </a:solidFill>
              </a:rPr>
              <a:t>Stories help students learn and retain information, especially stories that include all the five senses or are dramatic in content or the storytelling. </a:t>
            </a:r>
            <a:endParaRPr lang="en-US" dirty="0">
              <a:solidFill>
                <a:schemeClr val="bg1"/>
              </a:solidFill>
            </a:endParaRPr>
          </a:p>
        </p:txBody>
      </p:sp>
      <p:pic>
        <p:nvPicPr>
          <p:cNvPr id="4" name="Picture 3"/>
          <p:cNvPicPr>
            <a:picLocks noChangeAspect="1"/>
          </p:cNvPicPr>
          <p:nvPr/>
        </p:nvPicPr>
        <p:blipFill>
          <a:blip r:embed="rId2"/>
          <a:stretch>
            <a:fillRect/>
          </a:stretch>
        </p:blipFill>
        <p:spPr>
          <a:xfrm>
            <a:off x="5334000" y="2057400"/>
            <a:ext cx="3352800" cy="277286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chemeClr val="bg1"/>
                </a:solidFill>
              </a:rPr>
              <a:t>	How, then, should an educator approach teaching? </a:t>
            </a:r>
          </a:p>
          <a:p>
            <a:pPr>
              <a:buNone/>
            </a:pPr>
            <a:endParaRPr lang="en-US" dirty="0" smtClean="0">
              <a:solidFill>
                <a:schemeClr val="bg1"/>
              </a:solidFill>
            </a:endParaRPr>
          </a:p>
          <a:p>
            <a:pPr>
              <a:buNone/>
            </a:pPr>
            <a:r>
              <a:rPr lang="en-US" dirty="0" smtClean="0">
                <a:solidFill>
                  <a:schemeClr val="bg1"/>
                </a:solidFill>
              </a:rPr>
              <a:t>	How much and what type of information should we expect them to know? </a:t>
            </a:r>
            <a:endParaRPr lang="en-US" dirty="0">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Works Cited</a:t>
            </a:r>
            <a:endParaRPr lang="en-US" dirty="0">
              <a:solidFill>
                <a:schemeClr val="bg1"/>
              </a:solidFill>
            </a:endParaRPr>
          </a:p>
        </p:txBody>
      </p:sp>
      <p:sp>
        <p:nvSpPr>
          <p:cNvPr id="3" name="Content Placeholder 2"/>
          <p:cNvSpPr>
            <a:spLocks noGrp="1"/>
          </p:cNvSpPr>
          <p:nvPr>
            <p:ph idx="1"/>
          </p:nvPr>
        </p:nvSpPr>
        <p:spPr/>
        <p:txBody>
          <a:bodyPr>
            <a:normAutofit fontScale="62500" lnSpcReduction="20000"/>
          </a:bodyPr>
          <a:lstStyle/>
          <a:p>
            <a:pPr>
              <a:buNone/>
            </a:pPr>
            <a:r>
              <a:rPr lang="en-US" dirty="0" err="1" smtClean="0">
                <a:solidFill>
                  <a:schemeClr val="bg1"/>
                </a:solidFill>
              </a:rPr>
              <a:t>Caskey</a:t>
            </a:r>
            <a:r>
              <a:rPr lang="en-US" dirty="0">
                <a:solidFill>
                  <a:schemeClr val="bg1"/>
                </a:solidFill>
              </a:rPr>
              <a:t>, M. M., &amp; </a:t>
            </a:r>
            <a:r>
              <a:rPr lang="en-US" dirty="0" err="1">
                <a:solidFill>
                  <a:schemeClr val="bg1"/>
                </a:solidFill>
              </a:rPr>
              <a:t>Anfara</a:t>
            </a:r>
            <a:r>
              <a:rPr lang="en-US" dirty="0">
                <a:solidFill>
                  <a:schemeClr val="bg1"/>
                </a:solidFill>
              </a:rPr>
              <a:t>, V. A., Jr. (2007). </a:t>
            </a:r>
            <a:r>
              <a:rPr lang="en-US" i="1" dirty="0" smtClean="0">
                <a:solidFill>
                  <a:schemeClr val="bg1"/>
                </a:solidFill>
              </a:rPr>
              <a:t>Research</a:t>
            </a:r>
            <a:r>
              <a:rPr lang="en-US" i="1" dirty="0" smtClean="0">
                <a:solidFill>
                  <a:schemeClr val="bg1"/>
                </a:solidFill>
              </a:rPr>
              <a:t> summary</a:t>
            </a:r>
            <a:r>
              <a:rPr lang="en-US" i="1" dirty="0">
                <a:solidFill>
                  <a:schemeClr val="bg1"/>
                </a:solidFill>
              </a:rPr>
              <a:t>: Young adolescents’ developmental</a:t>
            </a:r>
            <a:r>
              <a:rPr lang="en-US" i="1" dirty="0" smtClean="0">
                <a:solidFill>
                  <a:schemeClr val="bg1"/>
                </a:solidFill>
              </a:rPr>
              <a:t> characteristics</a:t>
            </a:r>
            <a:r>
              <a:rPr lang="en-US" i="1" dirty="0">
                <a:solidFill>
                  <a:schemeClr val="bg1"/>
                </a:solidFill>
              </a:rPr>
              <a:t>.</a:t>
            </a:r>
            <a:r>
              <a:rPr lang="en-US" dirty="0">
                <a:solidFill>
                  <a:schemeClr val="bg1"/>
                </a:solidFill>
              </a:rPr>
              <a:t> Retrieved</a:t>
            </a:r>
            <a:r>
              <a:rPr lang="en-US" dirty="0" smtClean="0">
                <a:solidFill>
                  <a:schemeClr val="bg1"/>
                </a:solidFill>
              </a:rPr>
              <a:t> March 25, 2010, </a:t>
            </a:r>
            <a:r>
              <a:rPr lang="en-US" dirty="0">
                <a:solidFill>
                  <a:schemeClr val="bg1"/>
                </a:solidFill>
              </a:rPr>
              <a:t>from http:/</a:t>
            </a:r>
            <a:r>
              <a:rPr lang="en-US" dirty="0" smtClean="0">
                <a:solidFill>
                  <a:schemeClr val="bg1"/>
                </a:solidFill>
              </a:rPr>
              <a:t>/    </a:t>
            </a:r>
            <a:r>
              <a:rPr lang="en-US" dirty="0" smtClean="0">
                <a:solidFill>
                  <a:schemeClr val="bg1"/>
                </a:solidFill>
                <a:hlinkClick r:id="rId2"/>
              </a:rPr>
              <a:t>www</a:t>
            </a:r>
            <a:r>
              <a:rPr lang="en-US" dirty="0">
                <a:solidFill>
                  <a:schemeClr val="bg1"/>
                </a:solidFill>
                <a:hlinkClick r:id="rId2"/>
              </a:rPr>
              <a:t>.nmsa.org/Research/ResearchSummaries</a:t>
            </a:r>
            <a:r>
              <a:rPr lang="en-US" dirty="0" smtClean="0">
                <a:solidFill>
                  <a:schemeClr val="bg1"/>
                </a:solidFill>
                <a:hlinkClick r:id="rId2"/>
              </a:rPr>
              <a:t>/</a:t>
            </a:r>
            <a:r>
              <a:rPr lang="en-US" dirty="0" smtClean="0">
                <a:solidFill>
                  <a:schemeClr val="bg1"/>
                </a:solidFill>
              </a:rPr>
              <a:t>	DevelopmentalCharacteristics</a:t>
            </a:r>
            <a:r>
              <a:rPr lang="en-US" dirty="0">
                <a:solidFill>
                  <a:schemeClr val="bg1"/>
                </a:solidFill>
              </a:rPr>
              <a:t>/tabid/1414/Default.aspx</a:t>
            </a:r>
            <a:r>
              <a:rPr lang="en-US" dirty="0" smtClean="0">
                <a:solidFill>
                  <a:schemeClr val="bg1"/>
                </a:solidFill>
              </a:rPr>
              <a:t> </a:t>
            </a:r>
          </a:p>
          <a:p>
            <a:pPr>
              <a:buNone/>
            </a:pPr>
            <a:r>
              <a:rPr lang="en-US" dirty="0" err="1" smtClean="0">
                <a:solidFill>
                  <a:schemeClr val="bg1"/>
                </a:solidFill>
              </a:rPr>
              <a:t>Horch</a:t>
            </a:r>
            <a:r>
              <a:rPr lang="en-US" dirty="0">
                <a:solidFill>
                  <a:schemeClr val="bg1"/>
                </a:solidFill>
              </a:rPr>
              <a:t>, Hadley W., &amp; Wilson, Lucinda M. (2002).</a:t>
            </a:r>
            <a:r>
              <a:rPr lang="en-US" dirty="0" smtClean="0">
                <a:solidFill>
                  <a:schemeClr val="bg1"/>
                </a:solidFill>
              </a:rPr>
              <a:t> Implications </a:t>
            </a:r>
            <a:r>
              <a:rPr lang="en-US" dirty="0">
                <a:solidFill>
                  <a:schemeClr val="bg1"/>
                </a:solidFill>
              </a:rPr>
              <a:t>of Brain Research for</a:t>
            </a:r>
            <a:r>
              <a:rPr lang="en-US" dirty="0" smtClean="0">
                <a:solidFill>
                  <a:schemeClr val="bg1"/>
                </a:solidFill>
              </a:rPr>
              <a:t> Teaching </a:t>
            </a:r>
            <a:r>
              <a:rPr lang="en-US" dirty="0">
                <a:solidFill>
                  <a:schemeClr val="bg1"/>
                </a:solidFill>
              </a:rPr>
              <a:t>Young</a:t>
            </a:r>
            <a:r>
              <a:rPr lang="en-US" dirty="0" smtClean="0">
                <a:solidFill>
                  <a:schemeClr val="bg1"/>
                </a:solidFill>
              </a:rPr>
              <a:t> Adolescents</a:t>
            </a:r>
            <a:r>
              <a:rPr lang="en-US" dirty="0">
                <a:solidFill>
                  <a:schemeClr val="bg1"/>
                </a:solidFill>
              </a:rPr>
              <a:t>. </a:t>
            </a:r>
            <a:r>
              <a:rPr lang="en-US" i="1" dirty="0">
                <a:solidFill>
                  <a:schemeClr val="bg1"/>
                </a:solidFill>
              </a:rPr>
              <a:t>Middle School Journal</a:t>
            </a:r>
            <a:r>
              <a:rPr lang="en-US" dirty="0">
                <a:solidFill>
                  <a:schemeClr val="bg1"/>
                </a:solidFill>
              </a:rPr>
              <a:t>, 34 (1), 57-61.</a:t>
            </a:r>
            <a:r>
              <a:rPr lang="en-US" dirty="0" smtClean="0">
                <a:solidFill>
                  <a:schemeClr val="bg1"/>
                </a:solidFill>
              </a:rPr>
              <a:t> Retrieved </a:t>
            </a:r>
            <a:r>
              <a:rPr lang="en-US" dirty="0">
                <a:solidFill>
                  <a:schemeClr val="bg1"/>
                </a:solidFill>
              </a:rPr>
              <a:t>March 25, 2010, from</a:t>
            </a:r>
            <a:r>
              <a:rPr lang="en-US" dirty="0" smtClean="0">
                <a:solidFill>
                  <a:schemeClr val="bg1"/>
                </a:solidFill>
              </a:rPr>
              <a:t> 		</a:t>
            </a:r>
            <a:r>
              <a:rPr lang="en-US" u="sng" dirty="0" smtClean="0">
                <a:solidFill>
                  <a:schemeClr val="bg1"/>
                </a:solidFill>
                <a:hlinkClick r:id="rId3"/>
              </a:rPr>
              <a:t>http</a:t>
            </a:r>
            <a:r>
              <a:rPr lang="en-US" u="sng" dirty="0">
                <a:solidFill>
                  <a:schemeClr val="bg1"/>
                </a:solidFill>
                <a:hlinkClick r:id="rId3"/>
              </a:rPr>
              <a:t>://www.nmsa.org/Publications/MiddleSchoolJournal/September2002/Article10/tabid/418/Default.</a:t>
            </a:r>
            <a:r>
              <a:rPr lang="en-US" u="sng" dirty="0" smtClean="0">
                <a:solidFill>
                  <a:schemeClr val="bg1"/>
                </a:solidFill>
                <a:hlinkClick r:id="rId3"/>
              </a:rPr>
              <a:t>aspx</a:t>
            </a:r>
            <a:endParaRPr lang="en-US" u="sng" dirty="0" smtClean="0">
              <a:solidFill>
                <a:schemeClr val="bg1"/>
              </a:solidFill>
            </a:endParaRPr>
          </a:p>
          <a:p>
            <a:pPr>
              <a:buNone/>
            </a:pPr>
            <a:r>
              <a:rPr lang="en-US" dirty="0">
                <a:solidFill>
                  <a:schemeClr val="bg1"/>
                </a:solidFill>
              </a:rPr>
              <a:t>Lorain, Peter. "Brain Development in Young Adolescents" (2002). </a:t>
            </a:r>
            <a:r>
              <a:rPr lang="en-US" i="1" dirty="0">
                <a:solidFill>
                  <a:schemeClr val="bg1"/>
                </a:solidFill>
              </a:rPr>
              <a:t>National Education Association. Retrieved on March 25, 2010, from </a:t>
            </a:r>
            <a:r>
              <a:rPr lang="en-US" i="1" dirty="0">
                <a:solidFill>
                  <a:schemeClr val="bg1"/>
                </a:solidFill>
                <a:hlinkClick r:id="rId4"/>
              </a:rPr>
              <a:t>http://www.nea.org/bare/print.html?content=/bare/16653.</a:t>
            </a:r>
            <a:r>
              <a:rPr lang="en-US" i="1" dirty="0" smtClean="0">
                <a:solidFill>
                  <a:schemeClr val="bg1"/>
                </a:solidFill>
                <a:hlinkClick r:id="rId4"/>
              </a:rPr>
              <a:t>htm</a:t>
            </a:r>
            <a:endParaRPr lang="en-US" i="1" dirty="0" smtClean="0">
              <a:solidFill>
                <a:schemeClr val="bg1"/>
              </a:solidFill>
            </a:endParaRPr>
          </a:p>
          <a:p>
            <a:pPr>
              <a:buNone/>
            </a:pPr>
            <a:r>
              <a:rPr lang="en-US" dirty="0" smtClean="0">
                <a:solidFill>
                  <a:schemeClr val="bg1"/>
                </a:solidFill>
              </a:rPr>
              <a:t>Weinberger</a:t>
            </a:r>
            <a:r>
              <a:rPr lang="en-US" dirty="0">
                <a:solidFill>
                  <a:schemeClr val="bg1"/>
                </a:solidFill>
              </a:rPr>
              <a:t>, M.D., Daniel R, et al</a:t>
            </a:r>
            <a:r>
              <a:rPr lang="en-US" dirty="0" smtClean="0">
                <a:solidFill>
                  <a:schemeClr val="bg1"/>
                </a:solidFill>
              </a:rPr>
              <a:t>. (2005). </a:t>
            </a:r>
            <a:r>
              <a:rPr lang="en-US" dirty="0">
                <a:solidFill>
                  <a:schemeClr val="bg1"/>
                </a:solidFill>
              </a:rPr>
              <a:t>"The Adolescent Brain: A Work in Progress</a:t>
            </a:r>
            <a:r>
              <a:rPr lang="en-US" dirty="0" smtClean="0">
                <a:solidFill>
                  <a:schemeClr val="bg1"/>
                </a:solidFill>
              </a:rPr>
              <a:t>.” </a:t>
            </a:r>
            <a:r>
              <a:rPr lang="en-US" i="1" dirty="0" smtClean="0">
                <a:solidFill>
                  <a:schemeClr val="bg1"/>
                </a:solidFill>
              </a:rPr>
              <a:t>National </a:t>
            </a:r>
            <a:r>
              <a:rPr lang="en-US" i="1" dirty="0">
                <a:solidFill>
                  <a:schemeClr val="bg1"/>
                </a:solidFill>
              </a:rPr>
              <a:t>Campaign to Prevent Teen Pregnancy</a:t>
            </a:r>
            <a:r>
              <a:rPr lang="en-US" i="1" dirty="0" smtClean="0">
                <a:solidFill>
                  <a:schemeClr val="bg1"/>
                </a:solidFill>
              </a:rPr>
              <a:t>. </a:t>
            </a:r>
            <a:r>
              <a:rPr lang="en-US" dirty="0" smtClean="0">
                <a:solidFill>
                  <a:schemeClr val="bg1"/>
                </a:solidFill>
              </a:rPr>
              <a:t>Retrieved March 25, 2010, from </a:t>
            </a:r>
            <a:r>
              <a:rPr lang="en-US" dirty="0" smtClean="0">
                <a:solidFill>
                  <a:schemeClr val="bg1"/>
                </a:solidFill>
                <a:hlinkClick r:id="rId5"/>
              </a:rPr>
              <a:t>http://www.thenationalcampaign.org/resources/pdf/BRAIN.pdf</a:t>
            </a:r>
            <a:endParaRPr lang="en-US" dirty="0" smtClean="0">
              <a:solidFill>
                <a:schemeClr val="bg1"/>
              </a:solidFill>
            </a:endParaRPr>
          </a:p>
          <a:p>
            <a:pPr>
              <a:buNone/>
            </a:pPr>
            <a:endParaRPr lang="en-US" i="1" dirty="0" smtClean="0">
              <a:solidFill>
                <a:schemeClr val="bg1"/>
              </a:solidFill>
            </a:endParaRPr>
          </a:p>
          <a:p>
            <a:endParaRPr lang="en-US"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2"/>
                </a:solidFill>
              </a:rPr>
              <a:t>A Few Stereotypes of </a:t>
            </a:r>
            <a:br>
              <a:rPr lang="en-US" dirty="0" smtClean="0">
                <a:solidFill>
                  <a:schemeClr val="bg2"/>
                </a:solidFill>
              </a:rPr>
            </a:br>
            <a:r>
              <a:rPr lang="en-US" dirty="0" smtClean="0">
                <a:solidFill>
                  <a:schemeClr val="bg2"/>
                </a:solidFill>
              </a:rPr>
              <a:t>Middle-School Students</a:t>
            </a:r>
            <a:endParaRPr lang="en-US" dirty="0">
              <a:solidFill>
                <a:schemeClr val="bg2"/>
              </a:solidFill>
            </a:endParaRPr>
          </a:p>
        </p:txBody>
      </p:sp>
      <p:sp>
        <p:nvSpPr>
          <p:cNvPr id="3" name="Content Placeholder 2"/>
          <p:cNvSpPr>
            <a:spLocks noGrp="1"/>
          </p:cNvSpPr>
          <p:nvPr>
            <p:ph idx="1"/>
          </p:nvPr>
        </p:nvSpPr>
        <p:spPr/>
        <p:txBody>
          <a:bodyPr>
            <a:normAutofit fontScale="85000" lnSpcReduction="10000"/>
          </a:bodyPr>
          <a:lstStyle/>
          <a:p>
            <a:r>
              <a:rPr lang="en-US" dirty="0" smtClean="0">
                <a:solidFill>
                  <a:schemeClr val="bg2"/>
                </a:solidFill>
              </a:rPr>
              <a:t>Middle school students would rather do a hands-on activity than listen to a lecture or read a book.</a:t>
            </a:r>
          </a:p>
          <a:p>
            <a:r>
              <a:rPr lang="en-US" dirty="0" smtClean="0">
                <a:solidFill>
                  <a:schemeClr val="bg2"/>
                </a:solidFill>
              </a:rPr>
              <a:t>Friends are extremely important.</a:t>
            </a:r>
          </a:p>
          <a:p>
            <a:r>
              <a:rPr lang="en-US" dirty="0" smtClean="0">
                <a:solidFill>
                  <a:schemeClr val="bg2"/>
                </a:solidFill>
              </a:rPr>
              <a:t>Middle school students change their minds, hobbies, and interests frequently, but not without great gusto!</a:t>
            </a:r>
          </a:p>
          <a:p>
            <a:r>
              <a:rPr lang="en-US" dirty="0" smtClean="0">
                <a:solidFill>
                  <a:schemeClr val="bg2"/>
                </a:solidFill>
              </a:rPr>
              <a:t>Middle school students seem to forget concepts they’ve learned in class in a matter of a few weeks, but they can certainly remember a recent embarrassing or stressful moment. In fact, they feel these moments deeply and will probably remember some of these moments for the rest of their lives. </a:t>
            </a:r>
          </a:p>
        </p:txBody>
      </p:sp>
      <p:sp>
        <p:nvSpPr>
          <p:cNvPr id="4" name="TextBox 3"/>
          <p:cNvSpPr txBox="1"/>
          <p:nvPr/>
        </p:nvSpPr>
        <p:spPr>
          <a:xfrm>
            <a:off x="4572000" y="6236732"/>
            <a:ext cx="3724096" cy="369332"/>
          </a:xfrm>
          <a:prstGeom prst="rect">
            <a:avLst/>
          </a:prstGeom>
          <a:noFill/>
        </p:spPr>
        <p:txBody>
          <a:bodyPr wrap="none" rtlCol="0">
            <a:spAutoFit/>
          </a:bodyPr>
          <a:lstStyle/>
          <a:p>
            <a:r>
              <a:rPr lang="en-US" dirty="0" smtClean="0">
                <a:solidFill>
                  <a:schemeClr val="accent2">
                    <a:lumMod val="20000"/>
                    <a:lumOff val="80000"/>
                  </a:schemeClr>
                </a:solidFill>
              </a:rPr>
              <a:t>Do you agree with these stereotypes?</a:t>
            </a:r>
            <a:endParaRPr lang="en-US" dirty="0">
              <a:solidFill>
                <a:schemeClr val="accent2">
                  <a:lumMod val="20000"/>
                  <a:lumOff val="8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Changes in the Prefrontal Cortex</a:t>
            </a:r>
            <a:endParaRPr lang="en-US" dirty="0">
              <a:solidFill>
                <a:schemeClr val="bg1"/>
              </a:solidFill>
            </a:endParaRPr>
          </a:p>
        </p:txBody>
      </p:sp>
      <p:sp>
        <p:nvSpPr>
          <p:cNvPr id="3" name="Content Placeholder 2"/>
          <p:cNvSpPr>
            <a:spLocks noGrp="1"/>
          </p:cNvSpPr>
          <p:nvPr>
            <p:ph idx="1"/>
          </p:nvPr>
        </p:nvSpPr>
        <p:spPr>
          <a:xfrm>
            <a:off x="457200" y="1600200"/>
            <a:ext cx="4953000" cy="5105400"/>
          </a:xfrm>
        </p:spPr>
        <p:txBody>
          <a:bodyPr>
            <a:normAutofit fontScale="70000" lnSpcReduction="20000"/>
          </a:bodyPr>
          <a:lstStyle/>
          <a:p>
            <a:r>
              <a:rPr lang="en-US" dirty="0" smtClean="0">
                <a:solidFill>
                  <a:schemeClr val="bg1"/>
                </a:solidFill>
              </a:rPr>
              <a:t>Major changes in the brain occur during the period between childhood and adulthood. </a:t>
            </a:r>
          </a:p>
          <a:p>
            <a:r>
              <a:rPr lang="en-US" dirty="0" smtClean="0">
                <a:solidFill>
                  <a:schemeClr val="bg1"/>
                </a:solidFill>
              </a:rPr>
              <a:t>The biggest change takes place in the brain’s prefrontal cortex. </a:t>
            </a:r>
          </a:p>
          <a:p>
            <a:r>
              <a:rPr lang="en-US" dirty="0" smtClean="0">
                <a:solidFill>
                  <a:schemeClr val="bg1"/>
                </a:solidFill>
              </a:rPr>
              <a:t>This area of the brain is important, because it is responsible for such skills as “setting priorities, organizing plans and ideas, forming strategies, controlling impulses, and allocating attention” (</a:t>
            </a:r>
            <a:r>
              <a:rPr lang="en-US" i="1" dirty="0" smtClean="0">
                <a:solidFill>
                  <a:schemeClr val="bg1"/>
                </a:solidFill>
              </a:rPr>
              <a:t>The Adolescent Brain—A Work in Progress</a:t>
            </a:r>
            <a:r>
              <a:rPr lang="en-US" dirty="0" smtClean="0">
                <a:solidFill>
                  <a:schemeClr val="bg1"/>
                </a:solidFill>
              </a:rPr>
              <a:t>).</a:t>
            </a:r>
          </a:p>
          <a:p>
            <a:r>
              <a:rPr lang="en-US" dirty="0" smtClean="0">
                <a:solidFill>
                  <a:schemeClr val="bg1"/>
                </a:solidFill>
              </a:rPr>
              <a:t>It is usually the last part of the brain to fully mature.</a:t>
            </a:r>
            <a:endParaRPr lang="en-US" dirty="0"/>
          </a:p>
        </p:txBody>
      </p:sp>
      <p:pic>
        <p:nvPicPr>
          <p:cNvPr id="4" name="Picture 3"/>
          <p:cNvPicPr>
            <a:picLocks noChangeAspect="1"/>
          </p:cNvPicPr>
          <p:nvPr/>
        </p:nvPicPr>
        <p:blipFill>
          <a:blip r:embed="rId2"/>
          <a:stretch>
            <a:fillRect/>
          </a:stretch>
        </p:blipFill>
        <p:spPr>
          <a:xfrm>
            <a:off x="5613400" y="2057400"/>
            <a:ext cx="3073400" cy="33782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solidFill>
              </a:rPr>
              <a:t>A Neuron Cell</a:t>
            </a:r>
            <a:endParaRPr lang="en-US" dirty="0">
              <a:solidFill>
                <a:schemeClr val="bg2"/>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457200" y="1417638"/>
            <a:ext cx="8128000" cy="51181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0"/>
            <a:ext cx="8382000" cy="2895600"/>
          </a:xfrm>
        </p:spPr>
        <p:txBody>
          <a:bodyPr>
            <a:normAutofit fontScale="47500" lnSpcReduction="20000"/>
          </a:bodyPr>
          <a:lstStyle/>
          <a:p>
            <a:pPr>
              <a:buNone/>
            </a:pPr>
            <a:r>
              <a:rPr lang="en-US" dirty="0" smtClean="0">
                <a:solidFill>
                  <a:schemeClr val="bg1"/>
                </a:solidFill>
              </a:rPr>
              <a:t>	“The </a:t>
            </a:r>
            <a:r>
              <a:rPr lang="en-US" dirty="0">
                <a:solidFill>
                  <a:schemeClr val="bg1"/>
                </a:solidFill>
              </a:rPr>
              <a:t>most surprising thing has been how much the teen brain is changing. By age six, the brain is already 95 </a:t>
            </a:r>
            <a:r>
              <a:rPr lang="en-US" dirty="0" smtClean="0">
                <a:solidFill>
                  <a:schemeClr val="bg1"/>
                </a:solidFill>
              </a:rPr>
              <a:t>percent of </a:t>
            </a:r>
            <a:r>
              <a:rPr lang="en-US" dirty="0">
                <a:solidFill>
                  <a:schemeClr val="bg1"/>
                </a:solidFill>
              </a:rPr>
              <a:t>its adult size. But the gray matter, or thinking part of the brain, continues to thicken throughout childhood as the brain cells get extra connections, much like a tree growing extra branches, twigs and roots. In the frontal part of the brain, the part of the brain involved in judgment, organization, planning, strategizing -- those very skills that teens get better and better at -- this process of thickening of the gray matter peaks at about age 11 in girls and age 12 in boys, roughly about the same time as puberty</a:t>
            </a:r>
            <a:r>
              <a:rPr lang="en-US" dirty="0" smtClean="0">
                <a:solidFill>
                  <a:schemeClr val="bg1"/>
                </a:solidFill>
              </a:rPr>
              <a:t>.”</a:t>
            </a:r>
          </a:p>
          <a:p>
            <a:pPr>
              <a:buNone/>
            </a:pPr>
            <a:r>
              <a:rPr lang="en-US" dirty="0" smtClean="0">
                <a:solidFill>
                  <a:schemeClr val="bg1"/>
                </a:solidFill>
              </a:rPr>
              <a:t>	</a:t>
            </a:r>
          </a:p>
          <a:p>
            <a:pPr>
              <a:buNone/>
            </a:pPr>
            <a:r>
              <a:rPr lang="en-US" dirty="0" smtClean="0">
                <a:solidFill>
                  <a:schemeClr val="bg1"/>
                </a:solidFill>
              </a:rPr>
              <a:t>	“After </a:t>
            </a:r>
            <a:r>
              <a:rPr lang="en-US" dirty="0">
                <a:solidFill>
                  <a:schemeClr val="bg1"/>
                </a:solidFill>
              </a:rPr>
              <a:t>that peak, the gray matter thins as the excess connections are eliminated or pruned. So much of our research is focusing on trying to understand what influences or guides the building-up stage when the gray matter is growing extra branches and connections and what guides the thinning or pruning phase when the excess connections are eliminated</a:t>
            </a:r>
            <a:r>
              <a:rPr lang="en-US" dirty="0" smtClean="0">
                <a:solidFill>
                  <a:schemeClr val="bg1"/>
                </a:solidFill>
              </a:rPr>
              <a:t>.”</a:t>
            </a:r>
          </a:p>
          <a:p>
            <a:pPr>
              <a:buNone/>
            </a:pPr>
            <a:r>
              <a:rPr lang="en-US" dirty="0" smtClean="0">
                <a:solidFill>
                  <a:schemeClr val="bg1"/>
                </a:solidFill>
              </a:rPr>
              <a:t>									~From an Interview with Jay </a:t>
            </a:r>
            <a:r>
              <a:rPr lang="en-US" dirty="0" err="1" smtClean="0">
                <a:solidFill>
                  <a:schemeClr val="bg1"/>
                </a:solidFill>
              </a:rPr>
              <a:t>Giedd</a:t>
            </a:r>
            <a:r>
              <a:rPr lang="en-US" dirty="0" smtClean="0">
                <a:solidFill>
                  <a:schemeClr val="bg1"/>
                </a:solidFill>
              </a:rPr>
              <a:t>, PBS </a:t>
            </a:r>
            <a:r>
              <a:rPr lang="en-US" i="1" dirty="0" smtClean="0">
                <a:solidFill>
                  <a:schemeClr val="bg1"/>
                </a:solidFill>
              </a:rPr>
              <a:t>Frontline</a:t>
            </a:r>
            <a:r>
              <a:rPr lang="en-US" dirty="0" smtClean="0">
                <a:solidFill>
                  <a:schemeClr val="bg1"/>
                </a:solidFill>
              </a:rPr>
              <a:t>, 2002.</a:t>
            </a:r>
            <a:endParaRPr lang="en-US" dirty="0">
              <a:solidFill>
                <a:schemeClr val="bg1"/>
              </a:solidFill>
            </a:endParaRPr>
          </a:p>
        </p:txBody>
      </p:sp>
      <p:pic>
        <p:nvPicPr>
          <p:cNvPr id="4" name="Picture 3"/>
          <p:cNvPicPr>
            <a:picLocks noChangeAspect="1"/>
          </p:cNvPicPr>
          <p:nvPr/>
        </p:nvPicPr>
        <p:blipFill>
          <a:blip r:embed="rId2"/>
          <a:stretch>
            <a:fillRect/>
          </a:stretch>
        </p:blipFill>
        <p:spPr>
          <a:xfrm>
            <a:off x="838200" y="0"/>
            <a:ext cx="7620000" cy="3810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What factors can affect the development of the PFC?</a:t>
            </a:r>
            <a:endParaRPr lang="en-US" dirty="0">
              <a:solidFill>
                <a:schemeClr val="bg1"/>
              </a:solidFill>
            </a:endParaRPr>
          </a:p>
        </p:txBody>
      </p:sp>
      <p:sp>
        <p:nvSpPr>
          <p:cNvPr id="3" name="Content Placeholder 2"/>
          <p:cNvSpPr>
            <a:spLocks noGrp="1"/>
          </p:cNvSpPr>
          <p:nvPr>
            <p:ph idx="1"/>
          </p:nvPr>
        </p:nvSpPr>
        <p:spPr/>
        <p:txBody>
          <a:bodyPr>
            <a:normAutofit fontScale="92500" lnSpcReduction="20000"/>
          </a:bodyPr>
          <a:lstStyle/>
          <a:p>
            <a:r>
              <a:rPr lang="en-US" dirty="0" smtClean="0">
                <a:solidFill>
                  <a:schemeClr val="bg1"/>
                </a:solidFill>
              </a:rPr>
              <a:t>Environmental Stimuli</a:t>
            </a:r>
          </a:p>
          <a:p>
            <a:r>
              <a:rPr lang="en-US" dirty="0" smtClean="0">
                <a:solidFill>
                  <a:schemeClr val="bg1"/>
                </a:solidFill>
              </a:rPr>
              <a:t>Nutrition</a:t>
            </a:r>
          </a:p>
          <a:p>
            <a:r>
              <a:rPr lang="en-US" dirty="0" smtClean="0">
                <a:solidFill>
                  <a:schemeClr val="bg1"/>
                </a:solidFill>
              </a:rPr>
              <a:t>Bacterial or Viral Infections</a:t>
            </a:r>
          </a:p>
          <a:p>
            <a:r>
              <a:rPr lang="en-US" dirty="0" smtClean="0">
                <a:solidFill>
                  <a:schemeClr val="bg1"/>
                </a:solidFill>
              </a:rPr>
              <a:t>Parents, Teachers, Friends</a:t>
            </a:r>
          </a:p>
          <a:p>
            <a:r>
              <a:rPr lang="en-US" dirty="0" smtClean="0">
                <a:solidFill>
                  <a:schemeClr val="bg1"/>
                </a:solidFill>
              </a:rPr>
              <a:t>“…if </a:t>
            </a:r>
            <a:r>
              <a:rPr lang="en-US" dirty="0">
                <a:solidFill>
                  <a:schemeClr val="bg1"/>
                </a:solidFill>
              </a:rPr>
              <a:t>an animal were to grow up in a visually rich, but silent environment, neuroscientists would expect to find a high level of complexity in the circuits of visual areas of the brain while the auditory areas of the brain would have simple or even abnormally reduced circuit complexity</a:t>
            </a:r>
            <a:r>
              <a:rPr lang="en-US" dirty="0" smtClean="0">
                <a:solidFill>
                  <a:schemeClr val="bg1"/>
                </a:solidFill>
              </a:rPr>
              <a: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chemeClr val="bg1"/>
                </a:solidFill>
              </a:rPr>
              <a:t>	As a middle school teacher, how can you promote the growth of new connections in the brain?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chemeClr val="bg1"/>
                </a:solidFill>
              </a:rPr>
              <a:t>With an underdeveloped PFC, how do middle school students process emotional information?</a:t>
            </a:r>
            <a:endParaRPr lang="en-US" sz="3200" dirty="0">
              <a:solidFill>
                <a:schemeClr val="bg1"/>
              </a:solidFill>
            </a:endParaRPr>
          </a:p>
        </p:txBody>
      </p:sp>
      <p:sp>
        <p:nvSpPr>
          <p:cNvPr id="3" name="Content Placeholder 2"/>
          <p:cNvSpPr>
            <a:spLocks noGrp="1"/>
          </p:cNvSpPr>
          <p:nvPr>
            <p:ph idx="1"/>
          </p:nvPr>
        </p:nvSpPr>
        <p:spPr>
          <a:xfrm>
            <a:off x="3455633" y="1828800"/>
            <a:ext cx="5688367" cy="5257800"/>
          </a:xfrm>
        </p:spPr>
        <p:txBody>
          <a:bodyPr>
            <a:normAutofit fontScale="77500" lnSpcReduction="20000"/>
          </a:bodyPr>
          <a:lstStyle/>
          <a:p>
            <a:r>
              <a:rPr lang="en-US" dirty="0" smtClean="0">
                <a:solidFill>
                  <a:schemeClr val="bg1"/>
                </a:solidFill>
              </a:rPr>
              <a:t>Middle school students rely heavily on the </a:t>
            </a:r>
            <a:r>
              <a:rPr lang="en-US" dirty="0" err="1" smtClean="0">
                <a:solidFill>
                  <a:schemeClr val="bg1"/>
                </a:solidFill>
              </a:rPr>
              <a:t>amygdala</a:t>
            </a:r>
            <a:r>
              <a:rPr lang="en-US" dirty="0" smtClean="0">
                <a:solidFill>
                  <a:schemeClr val="bg1"/>
                </a:solidFill>
              </a:rPr>
              <a:t> to process emotional information.</a:t>
            </a:r>
          </a:p>
          <a:p>
            <a:r>
              <a:rPr lang="en-US" dirty="0" smtClean="0">
                <a:solidFill>
                  <a:schemeClr val="bg1"/>
                </a:solidFill>
              </a:rPr>
              <a:t>The </a:t>
            </a:r>
            <a:r>
              <a:rPr lang="en-US" dirty="0" err="1" smtClean="0">
                <a:solidFill>
                  <a:schemeClr val="bg1"/>
                </a:solidFill>
              </a:rPr>
              <a:t>amygdala</a:t>
            </a:r>
            <a:r>
              <a:rPr lang="en-US" dirty="0" smtClean="0">
                <a:solidFill>
                  <a:schemeClr val="bg1"/>
                </a:solidFill>
              </a:rPr>
              <a:t> is located in the central hemisphere. It is often referred as our “lizard brain,” because it is known for our most primal of feelings: fear and rage.</a:t>
            </a:r>
          </a:p>
          <a:p>
            <a:r>
              <a:rPr lang="en-US" dirty="0" smtClean="0">
                <a:solidFill>
                  <a:schemeClr val="bg1"/>
                </a:solidFill>
              </a:rPr>
              <a:t>Neuroscientists believe middle school students’ overreliance on the </a:t>
            </a:r>
            <a:r>
              <a:rPr lang="en-US" dirty="0" err="1" smtClean="0">
                <a:solidFill>
                  <a:schemeClr val="bg1"/>
                </a:solidFill>
              </a:rPr>
              <a:t>amygdala</a:t>
            </a:r>
            <a:r>
              <a:rPr lang="en-US" dirty="0" smtClean="0">
                <a:solidFill>
                  <a:schemeClr val="bg1"/>
                </a:solidFill>
              </a:rPr>
              <a:t> causes them to act on impulses. </a:t>
            </a:r>
          </a:p>
          <a:p>
            <a:r>
              <a:rPr lang="en-US" dirty="0" smtClean="0">
                <a:solidFill>
                  <a:schemeClr val="bg1"/>
                </a:solidFill>
              </a:rPr>
              <a:t>They have not fully developed the skill of logical reasoning, so their behaviors may seem irrational to adults. </a:t>
            </a:r>
            <a:endParaRPr lang="en-US" dirty="0"/>
          </a:p>
        </p:txBody>
      </p:sp>
      <p:pic>
        <p:nvPicPr>
          <p:cNvPr id="4" name="Picture 3"/>
          <p:cNvPicPr>
            <a:picLocks noChangeAspect="1"/>
          </p:cNvPicPr>
          <p:nvPr/>
        </p:nvPicPr>
        <p:blipFill>
          <a:blip r:embed="rId2"/>
          <a:stretch>
            <a:fillRect/>
          </a:stretch>
        </p:blipFill>
        <p:spPr>
          <a:xfrm>
            <a:off x="228600" y="2362200"/>
            <a:ext cx="3227033" cy="304685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bg1"/>
                </a:solidFill>
              </a:rPr>
              <a:t>Can you think of any anecdotal examples of middle school students behaving irrationally when they meet a challenge?</a:t>
            </a:r>
            <a:endParaRPr lang="en-US"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1F497D"/>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614</TotalTime>
  <Words>1227</Words>
  <Application>Microsoft Macintosh PowerPoint</Application>
  <PresentationFormat>On-screen Show (4:3)</PresentationFormat>
  <Paragraphs>58</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Office Theme</vt:lpstr>
      <vt:lpstr>Understanding the Mind of a Middle School Student— Or, is this thing on??? </vt:lpstr>
      <vt:lpstr>A Few Stereotypes of  Middle-School Students</vt:lpstr>
      <vt:lpstr>Changes in the Prefrontal Cortex</vt:lpstr>
      <vt:lpstr>A Neuron Cell</vt:lpstr>
      <vt:lpstr>Slide 5</vt:lpstr>
      <vt:lpstr>What factors can affect the development of the PFC?</vt:lpstr>
      <vt:lpstr>Slide 7</vt:lpstr>
      <vt:lpstr>With an underdeveloped PFC, how do middle school students process emotional information?</vt:lpstr>
      <vt:lpstr>Slide 9</vt:lpstr>
      <vt:lpstr>Slide 10</vt:lpstr>
      <vt:lpstr>Slide 11</vt:lpstr>
      <vt:lpstr>The Corpus Callosum</vt:lpstr>
      <vt:lpstr>Slide 13</vt:lpstr>
      <vt:lpstr>Impact on Short Term Memory</vt:lpstr>
      <vt:lpstr>Slide 15</vt:lpstr>
      <vt:lpstr>Works Cited</vt:lpstr>
    </vt:vector>
  </TitlesOfParts>
  <Company>Greenhill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Mind of a Middle School Student— Or, is this thing on??? </dc:title>
  <dc:creator>Liz Thornton</dc:creator>
  <cp:lastModifiedBy>Liz Thornton</cp:lastModifiedBy>
  <cp:revision>8</cp:revision>
  <dcterms:created xsi:type="dcterms:W3CDTF">2010-04-22T19:46:43Z</dcterms:created>
  <dcterms:modified xsi:type="dcterms:W3CDTF">2010-04-22T19:58:41Z</dcterms:modified>
</cp:coreProperties>
</file>